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76" r:id="rId10"/>
    <p:sldId id="275" r:id="rId11"/>
    <p:sldId id="277" r:id="rId12"/>
    <p:sldId id="278" r:id="rId13"/>
    <p:sldId id="267" r:id="rId14"/>
    <p:sldId id="263" r:id="rId15"/>
    <p:sldId id="269" r:id="rId16"/>
    <p:sldId id="268" r:id="rId17"/>
    <p:sldId id="279" r:id="rId18"/>
    <p:sldId id="270" r:id="rId19"/>
    <p:sldId id="271" r:id="rId20"/>
    <p:sldId id="272" r:id="rId21"/>
    <p:sldId id="273" r:id="rId22"/>
    <p:sldId id="274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DD4CA-61D3-4B7E-BE40-7CE4F2E0A6E0}" type="datetimeFigureOut">
              <a:rPr lang="en-US" smtClean="0"/>
              <a:pPr/>
              <a:t>7/16/2022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678DA-CB80-4C72-8A7E-794444A5B1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678DA-CB80-4C72-8A7E-794444A5B11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122F-57F3-4102-A405-4A78E74CDF73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67BF-0CB2-443D-96C9-C93FF971BE3E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5932-935E-48CA-A347-505C587ED085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EB14-7625-4958-8AD5-B5E2F230DF17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E35-2889-4972-A2A8-5F8E158A45E3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3A65-117E-4725-A688-3CF42A441E51}" type="datetime1">
              <a:rPr lang="en-US" smtClean="0"/>
              <a:t>7/16/2022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9C15-AE3A-4D5A-B23E-CDC0F0EF45BA}" type="datetime1">
              <a:rPr lang="en-US" smtClean="0"/>
              <a:t>7/16/2022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39403-BDB6-4B18-8EAB-C01D0CCA8CEE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9E77-7503-44C2-B772-0CAAB0DE14FF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3341-757E-4B0B-948F-4DC3C46BE6B4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3C57-E906-4D26-A62D-2777E33203B0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0C116-4F00-4BF7-9724-BDD5E543EF57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DEPARTMENT OF CHEMISTRY  SGGSJ G.C PAONTA SAHIB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EFAE-A05D-4308-9A4A-5330F8FB8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Boron_trifluoride" TargetMode="External"/><Relationship Id="rId3" Type="http://schemas.openxmlformats.org/officeDocument/2006/relationships/hyperlink" Target="https://en.wikipedia.org/wiki/Lithium_hydride" TargetMode="External"/><Relationship Id="rId7" Type="http://schemas.openxmlformats.org/officeDocument/2006/relationships/hyperlink" Target="https://en.wikipedia.org/wiki/Boron_trichloride" TargetMode="External"/><Relationship Id="rId2" Type="http://schemas.openxmlformats.org/officeDocument/2006/relationships/hyperlink" Target="https://en.wikipedia.org/wiki/Sodium_hydrid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ithium_tetrafluoroborate" TargetMode="External"/><Relationship Id="rId5" Type="http://schemas.openxmlformats.org/officeDocument/2006/relationships/hyperlink" Target="https://en.wikipedia.org/wiki/Diborane" TargetMode="External"/><Relationship Id="rId4" Type="http://schemas.openxmlformats.org/officeDocument/2006/relationships/hyperlink" Target="https://en.wikipedia.org/wiki/Lithium_aluminium_hydride" TargetMode="External"/><Relationship Id="rId9" Type="http://schemas.openxmlformats.org/officeDocument/2006/relationships/hyperlink" Target="https://en.wikipedia.org/wiki/Sodium_borohydrid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0"/>
            <a:ext cx="7772400" cy="2003425"/>
          </a:xfrm>
        </p:spPr>
        <p:txBody>
          <a:bodyPr>
            <a:normAutofit fontScale="90000"/>
          </a:bodyPr>
          <a:lstStyle/>
          <a:p>
            <a:r>
              <a:rPr lang="en-US" dirty="0"/>
              <a:t>BSc II</a:t>
            </a:r>
            <a:br>
              <a:rPr lang="en-US" dirty="0"/>
            </a:br>
            <a:r>
              <a:rPr lang="en-US" dirty="0"/>
              <a:t>CHEM DSE 202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u="sng" dirty="0"/>
              <a:t>GROUP 13</a:t>
            </a:r>
          </a:p>
          <a:p>
            <a:r>
              <a:rPr lang="en-US" b="1" u="sng" dirty="0"/>
              <a:t>BORON FAMILY( Part I)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54AF-35E5-4A80-93E9-E429FB7E0A34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Topics covered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Introduction to hydrides of boron</a:t>
            </a:r>
          </a:p>
          <a:p>
            <a:r>
              <a:rPr lang="en-US" dirty="0" err="1"/>
              <a:t>Diborane</a:t>
            </a:r>
            <a:r>
              <a:rPr lang="en-US" dirty="0"/>
              <a:t> </a:t>
            </a:r>
          </a:p>
          <a:p>
            <a:r>
              <a:rPr lang="en-US" dirty="0" err="1"/>
              <a:t>Borazine</a:t>
            </a:r>
            <a:endParaRPr lang="en-US" dirty="0"/>
          </a:p>
          <a:p>
            <a:r>
              <a:rPr lang="en-US" dirty="0"/>
              <a:t>Boric Acid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 descr="C:\Users\admin\Desktop\BANANA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514600"/>
            <a:ext cx="2886075" cy="1581150"/>
          </a:xfrm>
          <a:prstGeom prst="rect">
            <a:avLst/>
          </a:prstGeom>
          <a:noFill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322E-69EB-4CA0-BC42-19535C403182}" type="datetime1">
              <a:rPr lang="en-US" smtClean="0"/>
              <a:t>7/16/2022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pic>
        <p:nvPicPr>
          <p:cNvPr id="3076" name="Picture 4" descr="C:\Users\admin\Desktop\BARAZO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5124450"/>
            <a:ext cx="3695700" cy="1733550"/>
          </a:xfrm>
          <a:prstGeom prst="rect">
            <a:avLst/>
          </a:prstGeom>
          <a:noFill/>
        </p:spPr>
      </p:pic>
      <p:pic>
        <p:nvPicPr>
          <p:cNvPr id="3077" name="Picture 5" descr="C:\Users\admin\Desktop\2d boric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4572000"/>
            <a:ext cx="2438400" cy="1809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Hydrides of boron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hydrides of boron are called </a:t>
            </a:r>
            <a:r>
              <a:rPr lang="en-US" u="sng" dirty="0" err="1">
                <a:solidFill>
                  <a:srgbClr val="FF0000"/>
                </a:solidFill>
              </a:rPr>
              <a:t>boranes</a:t>
            </a:r>
            <a:r>
              <a:rPr lang="en-US" dirty="0"/>
              <a:t> in analogy to the hydrides of carbon called </a:t>
            </a:r>
            <a:r>
              <a:rPr lang="en-US" dirty="0" err="1"/>
              <a:t>Alkanes</a:t>
            </a:r>
            <a:endParaRPr lang="en-US" dirty="0"/>
          </a:p>
          <a:p>
            <a:r>
              <a:rPr lang="en-US" dirty="0"/>
              <a:t>There are two categories of </a:t>
            </a:r>
            <a:r>
              <a:rPr lang="en-US" dirty="0" err="1"/>
              <a:t>boranes</a:t>
            </a:r>
            <a:r>
              <a:rPr lang="en-US" dirty="0"/>
              <a:t> as regards formula</a:t>
            </a:r>
          </a:p>
          <a:p>
            <a:r>
              <a:rPr lang="en-US" dirty="0"/>
              <a:t>BnHn+4  and   BnHn+6</a:t>
            </a:r>
          </a:p>
          <a:p>
            <a:r>
              <a:rPr lang="en-US" dirty="0"/>
              <a:t>Example B2H6   and  B4H10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2B815-7858-4EC1-9698-477BA000A5EC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DIBORANE (B</a:t>
            </a:r>
            <a:r>
              <a:rPr lang="en-US" i="1" u="sng" baseline="-25000" dirty="0"/>
              <a:t>2</a:t>
            </a:r>
            <a:r>
              <a:rPr lang="en-US" i="1" u="sng" dirty="0"/>
              <a:t>H</a:t>
            </a:r>
            <a:r>
              <a:rPr lang="en-US" i="1" u="sng" baseline="-25000" dirty="0"/>
              <a:t>6</a:t>
            </a:r>
            <a:r>
              <a:rPr lang="en-US" i="1" u="sng" dirty="0"/>
              <a:t>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simplest hydride of boron is </a:t>
            </a:r>
            <a:r>
              <a:rPr lang="en-US" u="sng" dirty="0">
                <a:solidFill>
                  <a:srgbClr val="FF0000"/>
                </a:solidFill>
              </a:rPr>
              <a:t>BH</a:t>
            </a:r>
            <a:r>
              <a:rPr lang="en-US" u="sng" baseline="-25000" dirty="0">
                <a:solidFill>
                  <a:srgbClr val="FF0000"/>
                </a:solidFill>
              </a:rPr>
              <a:t>3 </a:t>
            </a:r>
            <a:r>
              <a:rPr lang="en-US" u="sng" dirty="0">
                <a:solidFill>
                  <a:srgbClr val="FF0000"/>
                </a:solidFill>
              </a:rPr>
              <a:t>(BORANE)</a:t>
            </a:r>
          </a:p>
          <a:p>
            <a:endParaRPr lang="en-US" dirty="0"/>
          </a:p>
          <a:p>
            <a:r>
              <a:rPr lang="en-US" dirty="0"/>
              <a:t>In BH</a:t>
            </a:r>
            <a:r>
              <a:rPr lang="en-US" baseline="-25000" dirty="0"/>
              <a:t>3 </a:t>
            </a:r>
            <a:r>
              <a:rPr lang="en-US" dirty="0"/>
              <a:t>central boron atom has total of six valence electrons and is electron deficient species ,so it exists as a </a:t>
            </a:r>
            <a:r>
              <a:rPr lang="en-US" dirty="0" err="1"/>
              <a:t>dimer</a:t>
            </a:r>
            <a:r>
              <a:rPr lang="en-US" dirty="0"/>
              <a:t> </a:t>
            </a:r>
            <a:r>
              <a:rPr lang="en-US" u="sng" dirty="0">
                <a:solidFill>
                  <a:srgbClr val="FF0000"/>
                </a:solidFill>
              </a:rPr>
              <a:t>B</a:t>
            </a:r>
            <a:r>
              <a:rPr lang="en-US" u="sng" baseline="-25000" dirty="0">
                <a:solidFill>
                  <a:srgbClr val="FF0000"/>
                </a:solidFill>
              </a:rPr>
              <a:t>2</a:t>
            </a:r>
            <a:r>
              <a:rPr lang="en-US" u="sng" dirty="0">
                <a:solidFill>
                  <a:srgbClr val="FF0000"/>
                </a:solidFill>
              </a:rPr>
              <a:t>H</a:t>
            </a:r>
            <a:r>
              <a:rPr lang="en-US" u="sng" baseline="-25000" dirty="0">
                <a:solidFill>
                  <a:srgbClr val="FF0000"/>
                </a:solidFill>
              </a:rPr>
              <a:t>6 </a:t>
            </a:r>
            <a:r>
              <a:rPr lang="en-US" u="sng" dirty="0">
                <a:solidFill>
                  <a:srgbClr val="FF0000"/>
                </a:solidFill>
              </a:rPr>
              <a:t>called </a:t>
            </a:r>
            <a:r>
              <a:rPr lang="en-US" u="sng" dirty="0" err="1">
                <a:solidFill>
                  <a:srgbClr val="FF0000"/>
                </a:solidFill>
              </a:rPr>
              <a:t>diborane</a:t>
            </a:r>
            <a:r>
              <a:rPr lang="en-US" u="sng" dirty="0">
                <a:solidFill>
                  <a:srgbClr val="FF0000"/>
                </a:solidFill>
              </a:rPr>
              <a:t> 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 descr="C:\Users\admin\Desktop\BH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209800"/>
            <a:ext cx="4041775" cy="35814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E725-4416-44E3-9D3B-A1599740E47C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u="sng" dirty="0"/>
              <a:t>STRUCTURE AND BONDING IN DIBORANE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 is like its analogous partner in </a:t>
            </a:r>
            <a:r>
              <a:rPr lang="en-US" dirty="0" err="1"/>
              <a:t>alkanes</a:t>
            </a:r>
            <a:r>
              <a:rPr lang="en-US" dirty="0"/>
              <a:t> </a:t>
            </a:r>
            <a:r>
              <a:rPr lang="en-US" dirty="0" err="1"/>
              <a:t>i.e</a:t>
            </a:r>
            <a:r>
              <a:rPr lang="en-US" dirty="0"/>
              <a:t> Ethane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 </a:t>
            </a:r>
            <a:r>
              <a:rPr lang="en-US" dirty="0"/>
              <a:t>.But there is a difference in structure and bonding between the </a:t>
            </a:r>
            <a:r>
              <a:rPr lang="en-US" dirty="0" err="1"/>
              <a:t>two.This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because total valence electrons in </a:t>
            </a:r>
            <a:r>
              <a:rPr lang="en-US" dirty="0" err="1">
                <a:solidFill>
                  <a:srgbClr val="FF0000"/>
                </a:solidFill>
              </a:rPr>
              <a:t>diborane</a:t>
            </a:r>
            <a:r>
              <a:rPr lang="en-US" dirty="0">
                <a:solidFill>
                  <a:srgbClr val="FF0000"/>
                </a:solidFill>
              </a:rPr>
              <a:t> is 12 whereas in ethane it is 14</a:t>
            </a:r>
            <a:r>
              <a:rPr lang="en-US" dirty="0"/>
              <a:t>.</a:t>
            </a:r>
          </a:p>
          <a:p>
            <a:r>
              <a:rPr lang="en-US" dirty="0"/>
              <a:t>Since </a:t>
            </a:r>
            <a:r>
              <a:rPr lang="en-US" b="1" dirty="0" err="1">
                <a:solidFill>
                  <a:srgbClr val="FF0000"/>
                </a:solidFill>
              </a:rPr>
              <a:t>diborane</a:t>
            </a:r>
            <a:r>
              <a:rPr lang="en-US" dirty="0"/>
              <a:t> has two electrons less than that required for covalent bond formation between adjacent pair of atoms  ,so it is an </a:t>
            </a:r>
            <a:r>
              <a:rPr lang="en-US" b="1" dirty="0">
                <a:solidFill>
                  <a:srgbClr val="FF0000"/>
                </a:solidFill>
              </a:rPr>
              <a:t>electron deficient compound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min\Desktop\C2H6 B2H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828800"/>
            <a:ext cx="4495799" cy="4343401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77154-BA1C-40AA-AC5A-5FB0A66ABD49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Structure of </a:t>
            </a:r>
            <a:r>
              <a:rPr lang="en-US" i="1" u="sng" dirty="0" err="1"/>
              <a:t>diborane</a:t>
            </a:r>
            <a:endParaRPr lang="en-US" i="1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Each boron atom undergoes </a:t>
            </a:r>
            <a:r>
              <a:rPr lang="en-US" b="1" dirty="0">
                <a:solidFill>
                  <a:srgbClr val="FF0000"/>
                </a:solidFill>
              </a:rPr>
              <a:t>sp3 </a:t>
            </a:r>
            <a:r>
              <a:rPr lang="en-US" b="1" dirty="0" err="1">
                <a:solidFill>
                  <a:srgbClr val="FF0000"/>
                </a:solidFill>
              </a:rPr>
              <a:t>hybridisation</a:t>
            </a:r>
            <a:r>
              <a:rPr lang="en-US" dirty="0"/>
              <a:t> .Out of the four hybrid sp3 </a:t>
            </a:r>
            <a:r>
              <a:rPr lang="en-US" dirty="0" err="1"/>
              <a:t>orbitals</a:t>
            </a:r>
            <a:r>
              <a:rPr lang="en-US" dirty="0"/>
              <a:t> ,three have one electron each and fourth hybrid orbital is empty.</a:t>
            </a:r>
          </a:p>
          <a:p>
            <a:endParaRPr lang="en-US" dirty="0"/>
          </a:p>
          <a:p>
            <a:r>
              <a:rPr lang="en-US" dirty="0"/>
              <a:t>Two hybrid </a:t>
            </a:r>
            <a:r>
              <a:rPr lang="en-US" dirty="0" err="1"/>
              <a:t>orbitals</a:t>
            </a:r>
            <a:r>
              <a:rPr lang="en-US" dirty="0"/>
              <a:t> (with one electron)from each boron form two bonds with two hydrogen atoms .</a:t>
            </a:r>
          </a:p>
          <a:p>
            <a:r>
              <a:rPr lang="en-US" dirty="0"/>
              <a:t>These </a:t>
            </a:r>
            <a:r>
              <a:rPr lang="en-US" b="1" dirty="0">
                <a:solidFill>
                  <a:srgbClr val="FF0000"/>
                </a:solidFill>
              </a:rPr>
              <a:t>are normal 2c-2e B-Ht </a:t>
            </a:r>
            <a:r>
              <a:rPr lang="en-US" dirty="0"/>
              <a:t>bonds where Ht means terminal hydrogen </a:t>
            </a:r>
            <a:r>
              <a:rPr lang="en-US" dirty="0" err="1"/>
              <a:t>atoms.So</a:t>
            </a:r>
            <a:r>
              <a:rPr lang="en-US" dirty="0"/>
              <a:t> we </a:t>
            </a:r>
            <a:r>
              <a:rPr lang="en-US" b="1" dirty="0">
                <a:solidFill>
                  <a:srgbClr val="FF0000"/>
                </a:solidFill>
              </a:rPr>
              <a:t>have 4 such B-Ht bonds in </a:t>
            </a:r>
            <a:r>
              <a:rPr lang="en-US" b="1" dirty="0" err="1">
                <a:solidFill>
                  <a:srgbClr val="FF0000"/>
                </a:solidFill>
              </a:rPr>
              <a:t>diborane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dmin\Desktop\sp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209800"/>
            <a:ext cx="4041775" cy="37338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F7BA3-5FC6-41AA-89C8-59AD920A4556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Structure</a:t>
            </a:r>
            <a:r>
              <a:rPr lang="en-US" dirty="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Now the third sp</a:t>
            </a:r>
            <a:r>
              <a:rPr lang="en-US" baseline="30000" dirty="0"/>
              <a:t>3</a:t>
            </a:r>
            <a:r>
              <a:rPr lang="en-US" dirty="0"/>
              <a:t> HO on one boron having one electron ,one hydrogen atom (1s orbital) having one electron and one sp</a:t>
            </a:r>
            <a:r>
              <a:rPr lang="en-US" baseline="30000" dirty="0"/>
              <a:t>3</a:t>
            </a:r>
            <a:r>
              <a:rPr lang="en-US" dirty="0"/>
              <a:t> vacant orbital from second boron overlap to give 3 </a:t>
            </a:r>
            <a:r>
              <a:rPr lang="en-US" dirty="0" err="1"/>
              <a:t>centres</a:t>
            </a:r>
            <a:r>
              <a:rPr lang="en-US" dirty="0"/>
              <a:t> and only two electrons.</a:t>
            </a:r>
          </a:p>
          <a:p>
            <a:r>
              <a:rPr lang="en-US" b="1" dirty="0">
                <a:solidFill>
                  <a:srgbClr val="FF0000"/>
                </a:solidFill>
              </a:rPr>
              <a:t>This forms one B-H-B bond and such hydrogen is bridged hydrogen and bond is 3c-2e B-H-B BOND or BANANA BOND(due to its shape)</a:t>
            </a:r>
          </a:p>
          <a:p>
            <a:r>
              <a:rPr lang="en-US" dirty="0"/>
              <a:t>We have two such bonds in </a:t>
            </a:r>
            <a:r>
              <a:rPr lang="en-US" dirty="0" err="1"/>
              <a:t>diborane</a:t>
            </a:r>
            <a:r>
              <a:rPr lang="en-US" dirty="0"/>
              <a:t> as seen in figure.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dmin\Desktop\B2H6 1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04800"/>
            <a:ext cx="3095625" cy="1476375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FC473-047D-4249-A602-D27FE9EC6744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pic>
        <p:nvPicPr>
          <p:cNvPr id="10" name="Picture 2" descr="C:\Users\admin\Desktop\3C2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209800"/>
            <a:ext cx="39624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Preparation of DIBORANE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 The industrial synthesis of </a:t>
            </a:r>
            <a:r>
              <a:rPr lang="en-US" dirty="0" err="1"/>
              <a:t>diborane</a:t>
            </a:r>
            <a:r>
              <a:rPr lang="en-US" dirty="0"/>
              <a:t> involves the reduction of BF</a:t>
            </a:r>
            <a:r>
              <a:rPr lang="en-US" baseline="-25000" dirty="0"/>
              <a:t>3</a:t>
            </a:r>
            <a:r>
              <a:rPr lang="en-US" dirty="0"/>
              <a:t> by </a:t>
            </a:r>
            <a:r>
              <a:rPr lang="en-US" dirty="0">
                <a:hlinkClick r:id="rId2" tooltip="Sodium hydride"/>
              </a:rPr>
              <a:t>sodium hydride</a:t>
            </a:r>
            <a:r>
              <a:rPr lang="en-US" dirty="0"/>
              <a:t>, </a:t>
            </a:r>
            <a:r>
              <a:rPr lang="en-US" dirty="0">
                <a:hlinkClick r:id="rId3" tooltip="Lithium hydride"/>
              </a:rPr>
              <a:t>lithium hydride</a:t>
            </a:r>
            <a:r>
              <a:rPr lang="en-US" dirty="0"/>
              <a:t> or </a:t>
            </a:r>
            <a:r>
              <a:rPr lang="en-US" dirty="0">
                <a:hlinkClick r:id="rId4" tooltip="Lithium aluminium hydride"/>
              </a:rPr>
              <a:t>lithium </a:t>
            </a:r>
            <a:r>
              <a:rPr lang="en-US" dirty="0" err="1">
                <a:hlinkClick r:id="rId4" tooltip="Lithium aluminium hydride"/>
              </a:rPr>
              <a:t>aluminium</a:t>
            </a:r>
            <a:r>
              <a:rPr lang="en-US" dirty="0">
                <a:hlinkClick r:id="rId4" tooltip="Lithium aluminium hydride"/>
              </a:rPr>
              <a:t> hydride</a:t>
            </a:r>
            <a:r>
              <a:rPr lang="en-US" dirty="0"/>
              <a:t>:</a:t>
            </a:r>
            <a:r>
              <a:rPr lang="en-US" baseline="30000" dirty="0">
                <a:hlinkClick r:id="rId5"/>
              </a:rPr>
              <a:t>[10]</a:t>
            </a:r>
            <a:endParaRPr lang="en-US" dirty="0"/>
          </a:p>
          <a:p>
            <a:r>
              <a:rPr lang="en-US" dirty="0"/>
              <a:t>8 BF</a:t>
            </a:r>
            <a:r>
              <a:rPr lang="en-US" baseline="-25000" dirty="0"/>
              <a:t>3</a:t>
            </a:r>
            <a:r>
              <a:rPr lang="en-US" dirty="0"/>
              <a:t> + 6 </a:t>
            </a:r>
            <a:r>
              <a:rPr lang="en-US" dirty="0" err="1"/>
              <a:t>LiH</a:t>
            </a:r>
            <a:r>
              <a:rPr lang="en-US" dirty="0"/>
              <a:t> → 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 + 6 </a:t>
            </a:r>
            <a:r>
              <a:rPr lang="en-US" dirty="0">
                <a:hlinkClick r:id="rId6" tooltip="Lithium tetrafluoroborate"/>
              </a:rPr>
              <a:t>LiBF</a:t>
            </a:r>
            <a:r>
              <a:rPr lang="en-US" baseline="-25000" dirty="0">
                <a:hlinkClick r:id="rId6" tooltip="Lithium tetrafluoroborate"/>
              </a:rPr>
              <a:t>4</a:t>
            </a:r>
            <a:endParaRPr lang="en-US" baseline="-25000" dirty="0"/>
          </a:p>
          <a:p>
            <a:r>
              <a:rPr lang="en-US" dirty="0"/>
              <a:t>Two laboratory methods start from </a:t>
            </a:r>
            <a:r>
              <a:rPr lang="en-US" dirty="0">
                <a:hlinkClick r:id="rId7" tooltip="Boron trichloride"/>
              </a:rPr>
              <a:t>boron </a:t>
            </a:r>
            <a:r>
              <a:rPr lang="en-US" dirty="0" err="1">
                <a:hlinkClick r:id="rId7" tooltip="Boron trichloride"/>
              </a:rPr>
              <a:t>trichloride</a:t>
            </a:r>
            <a:r>
              <a:rPr lang="en-US" dirty="0"/>
              <a:t> with </a:t>
            </a:r>
            <a:r>
              <a:rPr lang="en-US" dirty="0">
                <a:hlinkClick r:id="rId4" tooltip="Lithium aluminium hydride"/>
              </a:rPr>
              <a:t>lithium </a:t>
            </a:r>
            <a:r>
              <a:rPr lang="en-US" dirty="0" err="1">
                <a:hlinkClick r:id="rId4" tooltip="Lithium aluminium hydride"/>
              </a:rPr>
              <a:t>aluminium</a:t>
            </a:r>
            <a:r>
              <a:rPr lang="en-US" dirty="0">
                <a:hlinkClick r:id="rId4" tooltip="Lithium aluminium hydride"/>
              </a:rPr>
              <a:t> hydride</a:t>
            </a:r>
            <a:r>
              <a:rPr lang="en-US" dirty="0"/>
              <a:t> or from </a:t>
            </a:r>
            <a:r>
              <a:rPr lang="en-US" dirty="0">
                <a:hlinkClick r:id="rId8" tooltip="Boron trifluoride"/>
              </a:rPr>
              <a:t>boron </a:t>
            </a:r>
            <a:r>
              <a:rPr lang="en-US" dirty="0" err="1">
                <a:hlinkClick r:id="rId8" tooltip="Boron trifluoride"/>
              </a:rPr>
              <a:t>trifluoride</a:t>
            </a:r>
            <a:r>
              <a:rPr lang="en-US" dirty="0"/>
              <a:t> ether solution with </a:t>
            </a:r>
            <a:r>
              <a:rPr lang="en-US" dirty="0">
                <a:hlinkClick r:id="rId9" tooltip="Sodium borohydride"/>
              </a:rPr>
              <a:t>sodium </a:t>
            </a:r>
            <a:r>
              <a:rPr lang="en-US" dirty="0" err="1">
                <a:hlinkClick r:id="rId9" tooltip="Sodium borohydride"/>
              </a:rPr>
              <a:t>borohydride</a:t>
            </a:r>
            <a:r>
              <a:rPr lang="en-US" dirty="0"/>
              <a:t>. Both methods result in as much as 30% yield:</a:t>
            </a:r>
          </a:p>
          <a:p>
            <a:r>
              <a:rPr lang="en-US" dirty="0"/>
              <a:t>4 BCl</a:t>
            </a:r>
            <a:r>
              <a:rPr lang="en-US" baseline="-25000" dirty="0"/>
              <a:t>3</a:t>
            </a:r>
            <a:r>
              <a:rPr lang="en-US" dirty="0"/>
              <a:t> + 3 LiAlH</a:t>
            </a:r>
            <a:r>
              <a:rPr lang="en-US" baseline="-25000" dirty="0"/>
              <a:t>4</a:t>
            </a:r>
            <a:r>
              <a:rPr lang="en-US" dirty="0"/>
              <a:t> → 2 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 + 3 LiAlCl</a:t>
            </a:r>
            <a:r>
              <a:rPr lang="en-US" baseline="-25000" dirty="0"/>
              <a:t>4</a:t>
            </a:r>
          </a:p>
          <a:p>
            <a:r>
              <a:rPr lang="en-US" dirty="0"/>
              <a:t>4 BF</a:t>
            </a:r>
            <a:r>
              <a:rPr lang="en-US" baseline="-25000" dirty="0"/>
              <a:t>3</a:t>
            </a:r>
            <a:r>
              <a:rPr lang="en-US" dirty="0"/>
              <a:t> + 3 NaBH</a:t>
            </a:r>
            <a:r>
              <a:rPr lang="en-US" baseline="-25000" dirty="0"/>
              <a:t>4</a:t>
            </a:r>
            <a:r>
              <a:rPr lang="en-US" dirty="0"/>
              <a:t> → 2 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 + 3 NaBF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56E7-6325-415C-B134-8B8D6881BA1F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Properties of </a:t>
            </a:r>
            <a:r>
              <a:rPr lang="en-US" i="1" u="sng" dirty="0" err="1"/>
              <a:t>diborane</a:t>
            </a:r>
            <a:endParaRPr lang="en-US" i="1" u="sng" dirty="0"/>
          </a:p>
        </p:txBody>
      </p:sp>
      <p:pic>
        <p:nvPicPr>
          <p:cNvPr id="4" name="Content Placeholder 3" descr="C:\Users\admin\Desktop\rxn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7772399" cy="49530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1177-51C4-4EB6-A26B-08E5DE1A20EC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Reactions of </a:t>
            </a:r>
            <a:r>
              <a:rPr lang="en-US" i="1" u="sng" dirty="0" err="1"/>
              <a:t>diborane</a:t>
            </a:r>
            <a:r>
              <a:rPr lang="en-US" i="1" u="sng" dirty="0"/>
              <a:t> with ammonia</a:t>
            </a:r>
          </a:p>
        </p:txBody>
      </p:sp>
      <p:pic>
        <p:nvPicPr>
          <p:cNvPr id="9" name="Picture 2" descr="C:\Users\admin\Desktop\rxn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8675" y="2115344"/>
            <a:ext cx="7486650" cy="3495675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D122-01BB-4CB1-AA67-6FF154C4348A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Reactions of </a:t>
            </a:r>
            <a:r>
              <a:rPr lang="en-US" i="1" u="sng" dirty="0" err="1"/>
              <a:t>diborane</a:t>
            </a:r>
            <a:endParaRPr lang="en-US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With alcohols </a:t>
            </a:r>
            <a:r>
              <a:rPr lang="en-US" dirty="0"/>
              <a:t>it forms borates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+ 6CH</a:t>
            </a:r>
            <a:r>
              <a:rPr lang="en-US" baseline="-25000" dirty="0"/>
              <a:t>3</a:t>
            </a:r>
            <a:r>
              <a:rPr lang="en-US" dirty="0"/>
              <a:t>OH              B(OCH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 +   6H</a:t>
            </a:r>
            <a:r>
              <a:rPr lang="en-US" baseline="-25000" dirty="0"/>
              <a:t>2</a:t>
            </a:r>
          </a:p>
          <a:p>
            <a:r>
              <a:rPr lang="en-US" dirty="0">
                <a:solidFill>
                  <a:srgbClr val="FF0000"/>
                </a:solidFill>
              </a:rPr>
              <a:t>With ethers </a:t>
            </a:r>
            <a:r>
              <a:rPr lang="en-US" dirty="0"/>
              <a:t>it forms addition compounds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 </a:t>
            </a:r>
            <a:r>
              <a:rPr lang="en-US" dirty="0"/>
              <a:t>+CH</a:t>
            </a:r>
            <a:r>
              <a:rPr lang="en-US" baseline="-25000" dirty="0"/>
              <a:t>3</a:t>
            </a:r>
            <a:r>
              <a:rPr lang="en-US" dirty="0"/>
              <a:t>OCH</a:t>
            </a:r>
            <a:r>
              <a:rPr lang="en-US" baseline="-25000" dirty="0"/>
              <a:t>3</a:t>
            </a:r>
            <a:r>
              <a:rPr lang="en-US" dirty="0"/>
              <a:t>              2[H</a:t>
            </a:r>
            <a:r>
              <a:rPr lang="en-US" baseline="-25000" dirty="0"/>
              <a:t>3</a:t>
            </a:r>
            <a:r>
              <a:rPr lang="en-US" dirty="0"/>
              <a:t>B      O(CH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]</a:t>
            </a:r>
          </a:p>
          <a:p>
            <a:r>
              <a:rPr lang="en-US" dirty="0">
                <a:solidFill>
                  <a:srgbClr val="FF0000"/>
                </a:solidFill>
              </a:rPr>
              <a:t>With CO </a:t>
            </a:r>
            <a:r>
              <a:rPr lang="en-US" dirty="0"/>
              <a:t>it forms addition product </a:t>
            </a:r>
            <a:r>
              <a:rPr lang="en-US" dirty="0" err="1"/>
              <a:t>borine</a:t>
            </a:r>
            <a:r>
              <a:rPr lang="en-US" dirty="0"/>
              <a:t> carbonyl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+ 2CO             2BH</a:t>
            </a:r>
            <a:r>
              <a:rPr lang="en-US" baseline="-25000" dirty="0"/>
              <a:t>3</a:t>
            </a:r>
            <a:r>
              <a:rPr lang="en-US" dirty="0"/>
              <a:t> .CO</a:t>
            </a:r>
          </a:p>
          <a:p>
            <a:r>
              <a:rPr lang="en-US" dirty="0">
                <a:solidFill>
                  <a:srgbClr val="FF0000"/>
                </a:solidFill>
              </a:rPr>
              <a:t>With alkenes </a:t>
            </a:r>
            <a:r>
              <a:rPr lang="en-US" dirty="0"/>
              <a:t>it forms alkyl </a:t>
            </a:r>
            <a:r>
              <a:rPr lang="en-US" dirty="0" err="1"/>
              <a:t>boranes</a:t>
            </a:r>
            <a:r>
              <a:rPr lang="en-US" dirty="0"/>
              <a:t> in presence of ether (</a:t>
            </a:r>
            <a:r>
              <a:rPr lang="en-US" u="sng" dirty="0" err="1"/>
              <a:t>Hydroboration</a:t>
            </a:r>
            <a:r>
              <a:rPr lang="en-US" u="sng" dirty="0"/>
              <a:t> reaction</a:t>
            </a:r>
            <a:r>
              <a:rPr lang="en-US" dirty="0"/>
              <a:t>)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  CH</a:t>
            </a:r>
            <a:r>
              <a:rPr lang="en-US" baseline="-25000" dirty="0"/>
              <a:t>2 </a:t>
            </a:r>
            <a:r>
              <a:rPr lang="en-US" dirty="0"/>
              <a:t>= CH</a:t>
            </a:r>
            <a:r>
              <a:rPr lang="en-US" baseline="-25000" dirty="0"/>
              <a:t>2</a:t>
            </a:r>
            <a:r>
              <a:rPr lang="en-US" dirty="0"/>
              <a:t>               2 (RCH</a:t>
            </a:r>
            <a:r>
              <a:rPr lang="en-US" baseline="-25000" dirty="0"/>
              <a:t>2</a:t>
            </a:r>
            <a:r>
              <a:rPr lang="en-US" dirty="0"/>
              <a:t>-CH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B </a:t>
            </a:r>
          </a:p>
          <a:p>
            <a:r>
              <a:rPr lang="en-US" dirty="0"/>
              <a:t>These alkyl </a:t>
            </a:r>
            <a:r>
              <a:rPr lang="en-US" dirty="0" err="1"/>
              <a:t>boranes</a:t>
            </a:r>
            <a:r>
              <a:rPr lang="en-US" dirty="0"/>
              <a:t> form primary alcohols on oxidation with hydrogen peroxide      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0E3-AC96-48DE-8C0A-3AA5F256B13A}" type="datetime1">
              <a:rPr lang="en-US" smtClean="0"/>
              <a:t>7/16/2022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276600" y="22098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52800" y="29718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4876800" y="29718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2667000" y="388620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514600" y="3886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657600" y="49530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REACTIONS OF DIBORANE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With halogen acids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+HI                      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I +H</a:t>
            </a:r>
            <a:r>
              <a:rPr lang="en-US" baseline="-25000" dirty="0"/>
              <a:t>2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With </a:t>
            </a:r>
            <a:r>
              <a:rPr lang="en-US" dirty="0" err="1">
                <a:solidFill>
                  <a:srgbClr val="FF0000"/>
                </a:solidFill>
              </a:rPr>
              <a:t>alkalies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,</a:t>
            </a:r>
            <a:r>
              <a:rPr lang="en-US" dirty="0" err="1"/>
              <a:t>metaborates</a:t>
            </a:r>
            <a:r>
              <a:rPr lang="en-US" dirty="0"/>
              <a:t> are formed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+  2NaOH +2H</a:t>
            </a:r>
            <a:r>
              <a:rPr lang="en-US" baseline="-25000" dirty="0"/>
              <a:t>2</a:t>
            </a:r>
            <a:r>
              <a:rPr lang="en-US" dirty="0"/>
              <a:t>O                       2NaBO</a:t>
            </a:r>
            <a:r>
              <a:rPr lang="en-US" baseline="-25000" dirty="0"/>
              <a:t>2</a:t>
            </a:r>
            <a:r>
              <a:rPr lang="en-US" dirty="0"/>
              <a:t> +6H</a:t>
            </a:r>
            <a:r>
              <a:rPr lang="en-US" baseline="-25000" dirty="0"/>
              <a:t>2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With pyridine </a:t>
            </a:r>
            <a:r>
              <a:rPr lang="en-US" dirty="0"/>
              <a:t>:Addition product is formed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+ 2C</a:t>
            </a:r>
            <a:r>
              <a:rPr lang="en-US" baseline="-25000" dirty="0"/>
              <a:t>5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N                            [2BH</a:t>
            </a:r>
            <a:r>
              <a:rPr lang="en-US" baseline="-25000" dirty="0"/>
              <a:t>3</a:t>
            </a:r>
            <a:r>
              <a:rPr lang="en-US" dirty="0"/>
              <a:t>           NC</a:t>
            </a:r>
            <a:r>
              <a:rPr lang="en-US" baseline="-25000" dirty="0"/>
              <a:t>5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]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Diborane</a:t>
            </a:r>
            <a:r>
              <a:rPr lang="en-US" dirty="0">
                <a:solidFill>
                  <a:srgbClr val="FF0000"/>
                </a:solidFill>
              </a:rPr>
              <a:t> when heated above 100⁰C  </a:t>
            </a:r>
            <a:r>
              <a:rPr lang="en-US" dirty="0"/>
              <a:t>,gives higher </a:t>
            </a:r>
            <a:r>
              <a:rPr lang="en-US" dirty="0" err="1"/>
              <a:t>boranes</a:t>
            </a:r>
            <a:r>
              <a:rPr lang="en-US" dirty="0"/>
              <a:t> LIKE B</a:t>
            </a:r>
            <a:r>
              <a:rPr lang="en-US" baseline="-25000" dirty="0"/>
              <a:t>4</a:t>
            </a:r>
            <a:r>
              <a:rPr lang="en-US" dirty="0"/>
              <a:t>H</a:t>
            </a:r>
            <a:r>
              <a:rPr lang="en-US" baseline="-25000" dirty="0"/>
              <a:t>10</a:t>
            </a:r>
            <a:r>
              <a:rPr lang="en-US" dirty="0"/>
              <a:t>,B</a:t>
            </a:r>
            <a:r>
              <a:rPr lang="en-US" baseline="-25000" dirty="0"/>
              <a:t>5</a:t>
            </a:r>
            <a:r>
              <a:rPr lang="en-US" dirty="0"/>
              <a:t>H</a:t>
            </a:r>
            <a:r>
              <a:rPr lang="en-US" baseline="-25000" dirty="0"/>
              <a:t>9</a:t>
            </a:r>
            <a:r>
              <a:rPr lang="en-US" dirty="0"/>
              <a:t>,B</a:t>
            </a:r>
            <a:r>
              <a:rPr lang="en-US" baseline="-25000" dirty="0"/>
              <a:t>5</a:t>
            </a:r>
            <a:r>
              <a:rPr lang="en-US" dirty="0"/>
              <a:t>H</a:t>
            </a:r>
            <a:r>
              <a:rPr lang="en-US" baseline="-25000" dirty="0"/>
              <a:t>11 </a:t>
            </a:r>
            <a:r>
              <a:rPr lang="en-US" dirty="0"/>
              <a:t>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524F7-C345-461B-A537-F79D94E93C6A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62200" y="22860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72000" y="35814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581400" y="47244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>
            <a:off x="5943600" y="4800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BORAZINE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baseline="-25000" dirty="0">
                <a:solidFill>
                  <a:srgbClr val="FF0000"/>
                </a:solidFill>
              </a:rPr>
              <a:t>6</a:t>
            </a:r>
            <a:r>
              <a:rPr lang="en-US" dirty="0">
                <a:solidFill>
                  <a:srgbClr val="FF0000"/>
                </a:solidFill>
              </a:rPr>
              <a:t> is </a:t>
            </a:r>
            <a:r>
              <a:rPr lang="en-US" dirty="0" err="1">
                <a:solidFill>
                  <a:srgbClr val="FF0000"/>
                </a:solidFill>
              </a:rPr>
              <a:t>Borazine</a:t>
            </a:r>
            <a:r>
              <a:rPr lang="en-US" dirty="0">
                <a:solidFill>
                  <a:srgbClr val="FF0000"/>
                </a:solidFill>
              </a:rPr>
              <a:t> or inorganic benzene or </a:t>
            </a:r>
            <a:r>
              <a:rPr lang="en-US" dirty="0" err="1">
                <a:solidFill>
                  <a:srgbClr val="FF0000"/>
                </a:solidFill>
              </a:rPr>
              <a:t>borazole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It is called inorganic benzene because it is </a:t>
            </a:r>
            <a:r>
              <a:rPr lang="en-US" dirty="0" err="1"/>
              <a:t>isoelectronic</a:t>
            </a:r>
            <a:r>
              <a:rPr lang="en-US" dirty="0"/>
              <a:t> with benzene and has structure and some physical properties similar to benzene</a:t>
            </a:r>
          </a:p>
          <a:p>
            <a:r>
              <a:rPr lang="en-US" dirty="0" err="1"/>
              <a:t>Borazine</a:t>
            </a:r>
            <a:r>
              <a:rPr lang="en-US" dirty="0"/>
              <a:t> is also called </a:t>
            </a:r>
            <a:r>
              <a:rPr lang="en-US" dirty="0" err="1"/>
              <a:t>borazole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0854-DE60-41B3-B436-6C72B2F96CC2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Preparation of </a:t>
            </a:r>
            <a:r>
              <a:rPr lang="en-US" i="1" u="sng" dirty="0" err="1"/>
              <a:t>Borazine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prepared by the reaction of </a:t>
            </a:r>
            <a:r>
              <a:rPr lang="en-US" dirty="0" err="1"/>
              <a:t>diborane</a:t>
            </a:r>
            <a:r>
              <a:rPr lang="en-US" dirty="0"/>
              <a:t> with ammonia in the ratio of 1:2 at high temperature.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+ 6NH</a:t>
            </a:r>
            <a:r>
              <a:rPr lang="en-US" baseline="-25000" dirty="0"/>
              <a:t>3 </a:t>
            </a:r>
            <a:r>
              <a:rPr lang="en-US" dirty="0"/>
              <a:t>  </a:t>
            </a:r>
            <a:r>
              <a:rPr lang="en-US" sz="1400" dirty="0"/>
              <a:t>300</a:t>
            </a:r>
            <a:r>
              <a:rPr lang="en-US" sz="1100" baseline="30000" dirty="0"/>
              <a:t>0</a:t>
            </a:r>
            <a:r>
              <a:rPr lang="en-US" dirty="0"/>
              <a:t>      B</a:t>
            </a:r>
            <a:r>
              <a:rPr lang="en-US" baseline="-25000" dirty="0"/>
              <a:t>3</a:t>
            </a:r>
            <a:r>
              <a:rPr lang="en-US" dirty="0"/>
              <a:t>N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6  </a:t>
            </a:r>
            <a:r>
              <a:rPr lang="en-US" dirty="0"/>
              <a:t>+ 12H</a:t>
            </a:r>
            <a:r>
              <a:rPr lang="en-US" baseline="-25000" dirty="0"/>
              <a:t>2</a:t>
            </a:r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50AC-0570-4D84-889E-F7477E3CAA46}" type="datetime1">
              <a:rPr lang="en-US" smtClean="0"/>
              <a:t>7/16/2022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71800" y="35814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Structure of </a:t>
            </a:r>
            <a:r>
              <a:rPr lang="en-US" i="1" u="sng" dirty="0" err="1"/>
              <a:t>borazine</a:t>
            </a:r>
            <a:endParaRPr lang="en-US" i="1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Borazine</a:t>
            </a:r>
            <a:r>
              <a:rPr lang="en-US" dirty="0"/>
              <a:t> has planar structure .Each boron and nitrogen atom is sp2 </a:t>
            </a:r>
            <a:r>
              <a:rPr lang="en-US" dirty="0" err="1"/>
              <a:t>hybridised</a:t>
            </a:r>
            <a:r>
              <a:rPr lang="en-US" dirty="0"/>
              <a:t> .</a:t>
            </a:r>
          </a:p>
          <a:p>
            <a:r>
              <a:rPr lang="en-US" dirty="0"/>
              <a:t>Each boron has a vacant p orbital and each nitrogen atom has lone pair of electron on </a:t>
            </a:r>
            <a:r>
              <a:rPr lang="en-US" dirty="0" err="1"/>
              <a:t>unhybridised</a:t>
            </a:r>
            <a:r>
              <a:rPr lang="en-US" dirty="0"/>
              <a:t>  p orbital.</a:t>
            </a:r>
          </a:p>
          <a:p>
            <a:r>
              <a:rPr lang="en-US" dirty="0"/>
              <a:t>There is sidewise overlap of vacant p orbital of boron and filled p orbital of Nitrogen atom resulting in three dative bonds.</a:t>
            </a:r>
          </a:p>
          <a:p>
            <a:r>
              <a:rPr lang="en-US" dirty="0"/>
              <a:t>There is thus polarity in B-N bonds unlike benzene and so </a:t>
            </a:r>
            <a:r>
              <a:rPr lang="en-US" dirty="0" err="1"/>
              <a:t>borazine</a:t>
            </a:r>
            <a:r>
              <a:rPr lang="en-US" dirty="0"/>
              <a:t> is less aromatic and more reactive than benzene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min\Desktop\BARAZOLE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 bwMode="auto">
          <a:xfrm>
            <a:off x="4818062" y="3283744"/>
            <a:ext cx="3695700" cy="173355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DA1B-3FE4-4AAF-AE64-85E7B7BD33E3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PROPERTIES OF BORAZINE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267200" cy="395128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It is a </a:t>
            </a:r>
            <a:r>
              <a:rPr lang="en-US" dirty="0" err="1"/>
              <a:t>colourless</a:t>
            </a:r>
            <a:r>
              <a:rPr lang="en-US" dirty="0"/>
              <a:t> liquid with boiling point 55⁰C</a:t>
            </a:r>
          </a:p>
          <a:p>
            <a:r>
              <a:rPr lang="en-US" dirty="0"/>
              <a:t>It </a:t>
            </a:r>
            <a:r>
              <a:rPr lang="en-US" dirty="0">
                <a:solidFill>
                  <a:srgbClr val="FF0000"/>
                </a:solidFill>
              </a:rPr>
              <a:t>is more reactive than benzene </a:t>
            </a:r>
            <a:r>
              <a:rPr lang="en-US" dirty="0"/>
              <a:t>and undergoes addition reactions easily.</a:t>
            </a:r>
          </a:p>
          <a:p>
            <a:endParaRPr lang="en-US" b="1" dirty="0"/>
          </a:p>
          <a:p>
            <a:r>
              <a:rPr lang="en-US" b="1" dirty="0"/>
              <a:t>Reacts with water and alcohol to give addition products</a:t>
            </a:r>
          </a:p>
          <a:p>
            <a:r>
              <a:rPr lang="en-US" b="1" dirty="0"/>
              <a:t>B</a:t>
            </a:r>
            <a:r>
              <a:rPr lang="en-US" b="1" baseline="-25000" dirty="0"/>
              <a:t>3</a:t>
            </a:r>
            <a:r>
              <a:rPr lang="en-US" b="1" dirty="0"/>
              <a:t>N</a:t>
            </a:r>
            <a:r>
              <a:rPr lang="en-US" b="1" baseline="-25000" dirty="0"/>
              <a:t>3</a:t>
            </a:r>
            <a:r>
              <a:rPr lang="en-US" b="1" dirty="0"/>
              <a:t>H</a:t>
            </a:r>
            <a:r>
              <a:rPr lang="en-US" b="1" baseline="-25000" dirty="0"/>
              <a:t>6</a:t>
            </a:r>
            <a:r>
              <a:rPr lang="en-US" b="1" dirty="0"/>
              <a:t> +3H</a:t>
            </a:r>
            <a:r>
              <a:rPr lang="en-US" b="1" baseline="-25000" dirty="0"/>
              <a:t>2</a:t>
            </a:r>
            <a:r>
              <a:rPr lang="en-US" b="1" dirty="0"/>
              <a:t>O          [BH(OH)NH</a:t>
            </a:r>
            <a:r>
              <a:rPr lang="en-US" b="1" baseline="-25000" dirty="0"/>
              <a:t>2</a:t>
            </a:r>
            <a:r>
              <a:rPr lang="en-US" b="1" dirty="0"/>
              <a:t>]</a:t>
            </a:r>
            <a:r>
              <a:rPr lang="en-US" b="1" baseline="-25000" dirty="0"/>
              <a:t>3 </a:t>
            </a:r>
            <a:r>
              <a:rPr lang="en-US" b="1" dirty="0"/>
              <a:t> +3H</a:t>
            </a:r>
            <a:r>
              <a:rPr lang="en-US" b="1" baseline="-25000" dirty="0"/>
              <a:t>2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With </a:t>
            </a:r>
            <a:r>
              <a:rPr lang="en-US" b="1" dirty="0" err="1">
                <a:solidFill>
                  <a:srgbClr val="FF0000"/>
                </a:solidFill>
              </a:rPr>
              <a:t>HCl</a:t>
            </a:r>
            <a:r>
              <a:rPr lang="en-US" b="1" dirty="0">
                <a:solidFill>
                  <a:srgbClr val="FF0000"/>
                </a:solidFill>
              </a:rPr>
              <a:t> it gives addition product</a:t>
            </a:r>
          </a:p>
          <a:p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baseline="-25000" dirty="0">
                <a:solidFill>
                  <a:srgbClr val="FF0000"/>
                </a:solidFill>
              </a:rPr>
              <a:t>6</a:t>
            </a:r>
            <a:r>
              <a:rPr lang="en-US" b="1" dirty="0">
                <a:solidFill>
                  <a:srgbClr val="FF0000"/>
                </a:solidFill>
              </a:rPr>
              <a:t> +3HCL         B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baseline="-25000" dirty="0">
                <a:solidFill>
                  <a:srgbClr val="FF0000"/>
                </a:solidFill>
              </a:rPr>
              <a:t>9</a:t>
            </a:r>
            <a:r>
              <a:rPr lang="en-US" b="1" dirty="0">
                <a:solidFill>
                  <a:srgbClr val="FF0000"/>
                </a:solidFill>
              </a:rPr>
              <a:t>Cl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</a:p>
          <a:p>
            <a:r>
              <a:rPr lang="en-US" dirty="0"/>
              <a:t>This on heating gives B </a:t>
            </a:r>
            <a:r>
              <a:rPr lang="en-US" dirty="0" err="1"/>
              <a:t>Trichloroborazine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baseline="-25000" dirty="0">
                <a:solidFill>
                  <a:srgbClr val="FF0000"/>
                </a:solidFill>
              </a:rPr>
              <a:t>9</a:t>
            </a:r>
            <a:r>
              <a:rPr lang="en-US" dirty="0">
                <a:solidFill>
                  <a:srgbClr val="FF0000"/>
                </a:solidFill>
              </a:rPr>
              <a:t>Cl</a:t>
            </a:r>
            <a:r>
              <a:rPr lang="en-US" baseline="-25000" dirty="0">
                <a:solidFill>
                  <a:srgbClr val="FF0000"/>
                </a:solidFill>
              </a:rPr>
              <a:t>3    </a:t>
            </a:r>
            <a:endParaRPr lang="en-US" dirty="0"/>
          </a:p>
        </p:txBody>
      </p:sp>
      <p:pic>
        <p:nvPicPr>
          <p:cNvPr id="3074" name="Picture 2" descr="C:\Users\admin\Desktop\b3n3h9cl3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362200"/>
            <a:ext cx="4098925" cy="3276599"/>
          </a:xfrm>
          <a:prstGeom prst="rect">
            <a:avLst/>
          </a:prstGeom>
          <a:noFill/>
        </p:spPr>
      </p:pic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EDCD6-6AED-4CA3-814F-8537BD836CA2}" type="datetime1">
              <a:rPr lang="en-US" smtClean="0"/>
              <a:t>7/16/2022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362200" y="53340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2400300" y="4305300"/>
            <a:ext cx="76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590800" y="42672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i="1" u="sng" dirty="0"/>
              <a:t>Analogues of </a:t>
            </a:r>
            <a:r>
              <a:rPr lang="en-US" sz="3600" i="1" u="sng" dirty="0" err="1"/>
              <a:t>cyclohexane,Naphthalene</a:t>
            </a:r>
            <a:r>
              <a:rPr lang="en-US" sz="3600" i="1" u="sng" dirty="0"/>
              <a:t> and Biphenyl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With NaBH</a:t>
            </a:r>
            <a:r>
              <a:rPr lang="en-US" baseline="-25000" dirty="0"/>
              <a:t>4</a:t>
            </a:r>
            <a:r>
              <a:rPr lang="en-US" dirty="0"/>
              <a:t> ,B</a:t>
            </a:r>
            <a:r>
              <a:rPr lang="en-US" baseline="-25000" dirty="0"/>
              <a:t>3</a:t>
            </a:r>
            <a:r>
              <a:rPr lang="en-US" dirty="0"/>
              <a:t>N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9</a:t>
            </a:r>
            <a:r>
              <a:rPr lang="en-US" dirty="0"/>
              <a:t>Cl</a:t>
            </a:r>
            <a:r>
              <a:rPr lang="en-US" baseline="-25000" dirty="0"/>
              <a:t>3 </a:t>
            </a:r>
            <a:r>
              <a:rPr lang="en-US" dirty="0"/>
              <a:t> gives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 H</a:t>
            </a:r>
            <a:r>
              <a:rPr lang="en-US" b="1" baseline="-25000" dirty="0">
                <a:solidFill>
                  <a:srgbClr val="FF0000"/>
                </a:solidFill>
              </a:rPr>
              <a:t>12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,analogue of C</a:t>
            </a:r>
            <a:r>
              <a:rPr lang="en-US" baseline="-25000" dirty="0"/>
              <a:t>6</a:t>
            </a:r>
            <a:r>
              <a:rPr lang="en-US" dirty="0"/>
              <a:t> H</a:t>
            </a:r>
            <a:r>
              <a:rPr lang="en-US" baseline="-25000" dirty="0"/>
              <a:t>12</a:t>
            </a:r>
            <a:r>
              <a:rPr lang="en-US" dirty="0"/>
              <a:t> (CYCLOHEXANE)</a:t>
            </a:r>
          </a:p>
          <a:p>
            <a:pPr>
              <a:buNone/>
            </a:pPr>
            <a:r>
              <a:rPr lang="en-US" i="1" u="sng" dirty="0"/>
              <a:t>CHAIR FORM OF B</a:t>
            </a:r>
            <a:r>
              <a:rPr lang="en-US" i="1" u="sng" baseline="-25000" dirty="0"/>
              <a:t>3</a:t>
            </a:r>
            <a:r>
              <a:rPr lang="en-US" i="1" u="sng" dirty="0"/>
              <a:t>N</a:t>
            </a:r>
            <a:r>
              <a:rPr lang="en-US" i="1" u="sng" baseline="-25000" dirty="0"/>
              <a:t>3</a:t>
            </a:r>
            <a:r>
              <a:rPr lang="en-US" i="1" u="sng" dirty="0"/>
              <a:t> H</a:t>
            </a:r>
            <a:r>
              <a:rPr lang="en-US" i="1" u="sng" baseline="-25000" dirty="0"/>
              <a:t>12</a:t>
            </a:r>
            <a:r>
              <a:rPr lang="en-US" i="1" u="sng" dirty="0"/>
              <a:t> </a:t>
            </a:r>
          </a:p>
          <a:p>
            <a:endParaRPr lang="en-US" dirty="0"/>
          </a:p>
          <a:p>
            <a:r>
              <a:rPr lang="en-US" dirty="0"/>
              <a:t>B</a:t>
            </a:r>
            <a:r>
              <a:rPr lang="en-US" baseline="-25000" dirty="0"/>
              <a:t>3</a:t>
            </a:r>
            <a:r>
              <a:rPr lang="en-US" dirty="0"/>
              <a:t>N</a:t>
            </a:r>
            <a:r>
              <a:rPr lang="en-US" baseline="-25000" dirty="0"/>
              <a:t>3</a:t>
            </a:r>
            <a:r>
              <a:rPr lang="en-US" dirty="0"/>
              <a:t> H</a:t>
            </a:r>
            <a:r>
              <a:rPr lang="en-US" baseline="-25000" dirty="0"/>
              <a:t>12   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Borazine</a:t>
            </a:r>
            <a:r>
              <a:rPr lang="en-US" dirty="0"/>
              <a:t> on </a:t>
            </a:r>
            <a:r>
              <a:rPr lang="en-US" dirty="0" err="1"/>
              <a:t>pyrolysis</a:t>
            </a:r>
            <a:r>
              <a:rPr lang="en-US" dirty="0"/>
              <a:t> give inorganic Naphthalene and inorganic biphenyl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4F67-969A-426A-BD54-150D4B575C18}" type="datetime1">
              <a:rPr lang="en-US" smtClean="0"/>
              <a:t>7/16/2022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pic>
        <p:nvPicPr>
          <p:cNvPr id="4098" name="Picture 2" descr="C:\Users\admin\Desktop\pyroly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352800"/>
            <a:ext cx="4114800" cy="3200400"/>
          </a:xfrm>
          <a:prstGeom prst="rect">
            <a:avLst/>
          </a:prstGeom>
          <a:noFill/>
        </p:spPr>
      </p:pic>
      <p:pic>
        <p:nvPicPr>
          <p:cNvPr id="4099" name="Picture 3" descr="C:\Users\admin\Desktop\b3n3h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114800"/>
            <a:ext cx="2590800" cy="1771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u="sng" dirty="0"/>
              <a:t>OXYACID OF BORON(BORIC ACID)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B(OH)</a:t>
            </a:r>
            <a:r>
              <a:rPr lang="en-US" baseline="-25000" dirty="0"/>
              <a:t>3 </a:t>
            </a:r>
            <a:r>
              <a:rPr lang="en-US" dirty="0"/>
              <a:t>or H</a:t>
            </a:r>
            <a:r>
              <a:rPr lang="en-US" baseline="-25000" dirty="0"/>
              <a:t>3</a:t>
            </a:r>
            <a:r>
              <a:rPr lang="en-US" dirty="0"/>
              <a:t>BO</a:t>
            </a:r>
            <a:r>
              <a:rPr lang="en-US" baseline="-25000" dirty="0"/>
              <a:t>3</a:t>
            </a:r>
            <a:r>
              <a:rPr lang="en-US" dirty="0"/>
              <a:t> is boric acid .It is the most common </a:t>
            </a:r>
            <a:r>
              <a:rPr lang="en-US" dirty="0" err="1"/>
              <a:t>oxyacid</a:t>
            </a:r>
            <a:r>
              <a:rPr lang="en-US" dirty="0"/>
              <a:t> of boron ,also known as </a:t>
            </a:r>
            <a:r>
              <a:rPr lang="en-US" u="sng" dirty="0" err="1">
                <a:solidFill>
                  <a:srgbClr val="FF0000"/>
                </a:solidFill>
              </a:rPr>
              <a:t>orthoboric</a:t>
            </a:r>
            <a:r>
              <a:rPr lang="en-US" u="sng" dirty="0">
                <a:solidFill>
                  <a:srgbClr val="FF0000"/>
                </a:solidFill>
              </a:rPr>
              <a:t> acid</a:t>
            </a:r>
          </a:p>
          <a:p>
            <a:r>
              <a:rPr lang="en-US" u="sng" dirty="0">
                <a:solidFill>
                  <a:srgbClr val="FF0000"/>
                </a:solidFill>
              </a:rPr>
              <a:t>Preparation</a:t>
            </a:r>
            <a:r>
              <a:rPr lang="en-US" dirty="0"/>
              <a:t>: It is the end product of hydrolysis of most boron compounds.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+ 6H</a:t>
            </a:r>
            <a:r>
              <a:rPr lang="en-US" baseline="-25000" dirty="0"/>
              <a:t>2</a:t>
            </a:r>
            <a:r>
              <a:rPr lang="en-US" dirty="0"/>
              <a:t>O                H</a:t>
            </a:r>
            <a:r>
              <a:rPr lang="en-US" baseline="-25000" dirty="0"/>
              <a:t>3</a:t>
            </a:r>
            <a:r>
              <a:rPr lang="en-US" dirty="0"/>
              <a:t>BO</a:t>
            </a:r>
            <a:r>
              <a:rPr lang="en-US" baseline="-25000" dirty="0"/>
              <a:t>3 </a:t>
            </a:r>
            <a:r>
              <a:rPr lang="en-US" dirty="0"/>
              <a:t>+  3H</a:t>
            </a:r>
            <a:r>
              <a:rPr lang="en-US" baseline="-25000" dirty="0"/>
              <a:t>2</a:t>
            </a:r>
          </a:p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                   H</a:t>
            </a:r>
            <a:r>
              <a:rPr lang="en-US" baseline="-25000" dirty="0"/>
              <a:t>3</a:t>
            </a:r>
            <a:r>
              <a:rPr lang="en-US" dirty="0"/>
              <a:t>BO</a:t>
            </a:r>
            <a:r>
              <a:rPr lang="en-US" baseline="-25000" dirty="0"/>
              <a:t>3</a:t>
            </a:r>
          </a:p>
          <a:p>
            <a:endParaRPr lang="en-US" dirty="0"/>
          </a:p>
          <a:p>
            <a:r>
              <a:rPr lang="en-US" dirty="0"/>
              <a:t>On large scale it obtained from borax</a:t>
            </a:r>
          </a:p>
          <a:p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B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dirty="0"/>
              <a:t>   +2HCl  + 5H</a:t>
            </a:r>
            <a:r>
              <a:rPr lang="en-US" baseline="-25000" dirty="0"/>
              <a:t>2</a:t>
            </a:r>
            <a:r>
              <a:rPr lang="en-US" dirty="0"/>
              <a:t>O              4H</a:t>
            </a:r>
            <a:r>
              <a:rPr lang="en-US" baseline="-25000" dirty="0"/>
              <a:t>3</a:t>
            </a:r>
            <a:r>
              <a:rPr lang="en-US" dirty="0"/>
              <a:t>BO</a:t>
            </a:r>
            <a:r>
              <a:rPr lang="en-US" baseline="-25000" dirty="0"/>
              <a:t>3 </a:t>
            </a:r>
            <a:r>
              <a:rPr lang="en-US" dirty="0"/>
              <a:t> +  2NaCl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5F28-63CC-4AC5-BD21-C2EDAE8F89EA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71800" y="4267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38100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029200" y="5638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Properties of boric acid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white ,</a:t>
            </a:r>
            <a:r>
              <a:rPr lang="en-US" dirty="0" err="1"/>
              <a:t>flaky,transparent</a:t>
            </a:r>
            <a:r>
              <a:rPr lang="en-US" dirty="0"/>
              <a:t> crystalline solid</a:t>
            </a:r>
          </a:p>
          <a:p>
            <a:r>
              <a:rPr lang="en-US" dirty="0"/>
              <a:t>It readily dissolves in hot water </a:t>
            </a:r>
          </a:p>
          <a:p>
            <a:r>
              <a:rPr lang="en-US" dirty="0"/>
              <a:t>It is a weak monobasic acid .</a:t>
            </a:r>
          </a:p>
          <a:p>
            <a:r>
              <a:rPr lang="en-US" b="1" dirty="0">
                <a:solidFill>
                  <a:srgbClr val="FF0000"/>
                </a:solidFill>
              </a:rPr>
              <a:t>When titrated against strong base </a:t>
            </a:r>
            <a:r>
              <a:rPr lang="en-US" b="1" dirty="0" err="1">
                <a:solidFill>
                  <a:srgbClr val="FF0000"/>
                </a:solidFill>
              </a:rPr>
              <a:t>NaOH</a:t>
            </a:r>
            <a:r>
              <a:rPr lang="en-US" b="1" dirty="0">
                <a:solidFill>
                  <a:srgbClr val="FF0000"/>
                </a:solidFill>
              </a:rPr>
              <a:t> ,the end point is not sharp </a:t>
            </a:r>
            <a:r>
              <a:rPr lang="en-US" dirty="0"/>
              <a:t>because sodium tetrahedral </a:t>
            </a:r>
            <a:r>
              <a:rPr lang="en-US" dirty="0" err="1"/>
              <a:t>metaborate</a:t>
            </a:r>
            <a:r>
              <a:rPr lang="en-US" dirty="0"/>
              <a:t> formed during </a:t>
            </a:r>
            <a:r>
              <a:rPr lang="en-US" dirty="0" err="1"/>
              <a:t>neutralisation</a:t>
            </a:r>
            <a:r>
              <a:rPr lang="en-US" dirty="0"/>
              <a:t> gets  </a:t>
            </a:r>
            <a:r>
              <a:rPr lang="en-US" dirty="0" err="1"/>
              <a:t>hydrolysed</a:t>
            </a:r>
            <a:r>
              <a:rPr lang="en-US" dirty="0"/>
              <a:t> easily and reaction moves in backward direction.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5B5FA-7A07-4AF4-8F09-783BA56ED21F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u="sng" dirty="0"/>
              <a:t>In presence of glycerol ,sharp end point given by boric acid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presence of </a:t>
            </a:r>
            <a:r>
              <a:rPr lang="en-US" dirty="0" err="1"/>
              <a:t>glycerol,boric</a:t>
            </a:r>
            <a:r>
              <a:rPr lang="en-US" dirty="0"/>
              <a:t> acid gives sharp end point when titrated  with </a:t>
            </a:r>
            <a:r>
              <a:rPr lang="en-US" dirty="0" err="1"/>
              <a:t>NaOH</a:t>
            </a:r>
            <a:r>
              <a:rPr lang="en-US" dirty="0"/>
              <a:t> .</a:t>
            </a:r>
          </a:p>
          <a:p>
            <a:r>
              <a:rPr lang="en-US" b="1" dirty="0">
                <a:solidFill>
                  <a:srgbClr val="FF0000"/>
                </a:solidFill>
              </a:rPr>
              <a:t>This is due to the </a:t>
            </a:r>
            <a:r>
              <a:rPr lang="en-US" b="1" dirty="0" err="1">
                <a:solidFill>
                  <a:srgbClr val="FF0000"/>
                </a:solidFill>
              </a:rPr>
              <a:t>chelate</a:t>
            </a:r>
            <a:r>
              <a:rPr lang="en-US" b="1" dirty="0">
                <a:solidFill>
                  <a:srgbClr val="FF0000"/>
                </a:solidFill>
              </a:rPr>
              <a:t> complex formed by glycerol with tetrahedral </a:t>
            </a:r>
            <a:r>
              <a:rPr lang="en-US" b="1" dirty="0" err="1">
                <a:solidFill>
                  <a:srgbClr val="FF0000"/>
                </a:solidFill>
              </a:rPr>
              <a:t>metaborate.The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chelate</a:t>
            </a:r>
            <a:r>
              <a:rPr lang="en-US" b="1" dirty="0">
                <a:solidFill>
                  <a:srgbClr val="FF0000"/>
                </a:solidFill>
              </a:rPr>
              <a:t> complex makes the equilibrium reaction move in the forward direction and all boric acid reacts with </a:t>
            </a:r>
            <a:r>
              <a:rPr lang="en-US" b="1" dirty="0" err="1">
                <a:solidFill>
                  <a:srgbClr val="FF0000"/>
                </a:solidFill>
              </a:rPr>
              <a:t>NaOH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 .This is equivalent to reaction of strong acid with strong </a:t>
            </a:r>
            <a:r>
              <a:rPr lang="en-US" dirty="0" err="1"/>
              <a:t>base.So</a:t>
            </a:r>
            <a:r>
              <a:rPr lang="en-US" dirty="0"/>
              <a:t> end point is sharp.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dmin\Desktop\glycol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667000"/>
            <a:ext cx="4498975" cy="32766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684D-54CA-4B50-94B6-C3C9FE3B7277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Boric Acid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With alcohol in presence of </a:t>
            </a:r>
            <a:r>
              <a:rPr lang="en-US" u="sng" dirty="0" err="1">
                <a:solidFill>
                  <a:srgbClr val="FF0000"/>
                </a:solidFill>
              </a:rPr>
              <a:t>conc</a:t>
            </a:r>
            <a:r>
              <a:rPr lang="en-US" u="sng" dirty="0">
                <a:solidFill>
                  <a:srgbClr val="FF0000"/>
                </a:solidFill>
              </a:rPr>
              <a:t> H</a:t>
            </a:r>
            <a:r>
              <a:rPr lang="en-US" u="sng" baseline="-25000" dirty="0">
                <a:solidFill>
                  <a:srgbClr val="FF0000"/>
                </a:solidFill>
              </a:rPr>
              <a:t>2</a:t>
            </a:r>
            <a:r>
              <a:rPr lang="en-US" u="sng" dirty="0">
                <a:solidFill>
                  <a:srgbClr val="FF0000"/>
                </a:solidFill>
              </a:rPr>
              <a:t>SO</a:t>
            </a:r>
            <a:r>
              <a:rPr lang="en-US" u="sng" baseline="-25000" dirty="0">
                <a:solidFill>
                  <a:srgbClr val="FF0000"/>
                </a:solidFill>
              </a:rPr>
              <a:t>4</a:t>
            </a:r>
            <a:r>
              <a:rPr lang="en-US" dirty="0"/>
              <a:t> ,alkyl borates are formed.</a:t>
            </a:r>
          </a:p>
          <a:p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BO</a:t>
            </a:r>
            <a:r>
              <a:rPr lang="en-US" baseline="-25000" dirty="0"/>
              <a:t>3</a:t>
            </a:r>
            <a:r>
              <a:rPr lang="en-US" dirty="0"/>
              <a:t>  +    3C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OH           B(OC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)</a:t>
            </a:r>
            <a:r>
              <a:rPr lang="en-US" baseline="-25000" dirty="0"/>
              <a:t>3</a:t>
            </a:r>
          </a:p>
          <a:p>
            <a:r>
              <a:rPr lang="en-US" dirty="0" err="1"/>
              <a:t>Triethyl</a:t>
            </a:r>
            <a:r>
              <a:rPr lang="en-US" dirty="0"/>
              <a:t> borate is volatile ,when ignited burns with  green  flame (QUALITATIVE ANALYSIS OF BORATE ION)</a:t>
            </a:r>
          </a:p>
          <a:p>
            <a:r>
              <a:rPr lang="en-US" u="sng" dirty="0">
                <a:solidFill>
                  <a:srgbClr val="FF0000"/>
                </a:solidFill>
              </a:rPr>
              <a:t>Action of heat </a:t>
            </a:r>
          </a:p>
          <a:p>
            <a:r>
              <a:rPr lang="en-US" dirty="0"/>
              <a:t>At 100⁰C   </a:t>
            </a:r>
            <a:r>
              <a:rPr lang="en-US" dirty="0" err="1"/>
              <a:t>metaboric</a:t>
            </a:r>
            <a:r>
              <a:rPr lang="en-US" dirty="0"/>
              <a:t> acid  HBO</a:t>
            </a:r>
            <a:r>
              <a:rPr lang="en-US" baseline="-25000" dirty="0"/>
              <a:t>2</a:t>
            </a:r>
            <a:r>
              <a:rPr lang="en-US" dirty="0"/>
              <a:t> is formed which on heating at 160⁰C  gives </a:t>
            </a:r>
            <a:r>
              <a:rPr lang="en-US" dirty="0" err="1"/>
              <a:t>tetraboric</a:t>
            </a:r>
            <a:r>
              <a:rPr lang="en-US" dirty="0"/>
              <a:t> acid H</a:t>
            </a:r>
            <a:r>
              <a:rPr lang="en-US" baseline="-25000" dirty="0"/>
              <a:t>2</a:t>
            </a:r>
            <a:r>
              <a:rPr lang="en-US" dirty="0"/>
              <a:t>B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7 </a:t>
            </a:r>
            <a:r>
              <a:rPr lang="en-US" dirty="0"/>
              <a:t>which on heating further Forms B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D41B-49CA-49B4-A64B-FD325DA1580E}" type="datetime1">
              <a:rPr lang="en-US" smtClean="0"/>
              <a:t>7/16/2022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14800" y="26670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STRUCTURE OF BORIC ACID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Orthoboric</a:t>
            </a:r>
            <a:r>
              <a:rPr lang="en-US" dirty="0"/>
              <a:t> acid contains </a:t>
            </a:r>
            <a:r>
              <a:rPr lang="en-US" dirty="0" err="1"/>
              <a:t>triagonal</a:t>
            </a:r>
            <a:r>
              <a:rPr lang="en-US" dirty="0"/>
              <a:t> planar BO</a:t>
            </a:r>
            <a:r>
              <a:rPr lang="en-US" baseline="-25000" dirty="0"/>
              <a:t>3</a:t>
            </a:r>
            <a:r>
              <a:rPr lang="en-US" baseline="30000" dirty="0"/>
              <a:t>3- </a:t>
            </a:r>
            <a:r>
              <a:rPr lang="en-US" dirty="0"/>
              <a:t> UNITS  .</a:t>
            </a:r>
          </a:p>
          <a:p>
            <a:r>
              <a:rPr lang="en-US" dirty="0"/>
              <a:t>Each such unit sp</a:t>
            </a:r>
            <a:r>
              <a:rPr lang="en-US" baseline="30000" dirty="0"/>
              <a:t>2 </a:t>
            </a:r>
            <a:r>
              <a:rPr lang="en-US" dirty="0" err="1"/>
              <a:t>hybridised</a:t>
            </a:r>
            <a:r>
              <a:rPr lang="en-US" dirty="0"/>
              <a:t> boron atom which is attached to three O-  atoms at the corners of equilateral triangle.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admin\Desktop\borate1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67000"/>
            <a:ext cx="3048000" cy="3276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7B21-9427-4D59-A6C3-55BCFE54BBA9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u="sng" dirty="0"/>
              <a:t>2D STRUCTURE OF BORIC ACID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orthoboric</a:t>
            </a:r>
            <a:r>
              <a:rPr lang="en-US" dirty="0"/>
              <a:t> acid all these units are held together through </a:t>
            </a:r>
            <a:r>
              <a:rPr lang="en-US" dirty="0">
                <a:solidFill>
                  <a:srgbClr val="FF0000"/>
                </a:solidFill>
              </a:rPr>
              <a:t>hydrogen bonds </a:t>
            </a:r>
            <a:r>
              <a:rPr lang="en-US" dirty="0"/>
              <a:t>in  a 2D SHEET FORM.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dmin\Desktop\2d boric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905001"/>
            <a:ext cx="3733800" cy="40386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902A-5E37-4DA7-A44D-B85E293D285A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6720" y="7318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Kindly try to write answers to following questions</a:t>
            </a:r>
            <a:br>
              <a:rPr lang="en-US" sz="4400" dirty="0"/>
            </a:br>
            <a:endParaRPr lang="en-US" i="1" u="sng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sz="5000" dirty="0"/>
          </a:p>
          <a:p>
            <a:endParaRPr lang="en-US" sz="5000" dirty="0"/>
          </a:p>
          <a:p>
            <a:endParaRPr lang="en-US" sz="5000" dirty="0"/>
          </a:p>
          <a:p>
            <a:r>
              <a:rPr lang="en-US" sz="5000" dirty="0"/>
              <a:t>Q1   Boron is trivalent in its compounds   Comment</a:t>
            </a:r>
          </a:p>
          <a:p>
            <a:endParaRPr lang="en-US" sz="5000" dirty="0"/>
          </a:p>
          <a:p>
            <a:r>
              <a:rPr lang="en-US" sz="5000" dirty="0"/>
              <a:t>Q2  Boron does not form B</a:t>
            </a:r>
            <a:r>
              <a:rPr lang="en-US" sz="5000" baseline="30000" dirty="0"/>
              <a:t>3+</a:t>
            </a:r>
            <a:r>
              <a:rPr lang="en-US" sz="5000" dirty="0"/>
              <a:t> ion (T/F)</a:t>
            </a:r>
          </a:p>
          <a:p>
            <a:endParaRPr lang="en-US" sz="5000" dirty="0"/>
          </a:p>
          <a:p>
            <a:r>
              <a:rPr lang="en-US" sz="5000" dirty="0"/>
              <a:t>Q3  BH3 does not exist free. Comment</a:t>
            </a:r>
          </a:p>
          <a:p>
            <a:endParaRPr lang="en-US" sz="5000" dirty="0"/>
          </a:p>
          <a:p>
            <a:r>
              <a:rPr lang="en-US" sz="5000" dirty="0"/>
              <a:t>Q4 What happens when boric acid is heated to redness?</a:t>
            </a:r>
          </a:p>
          <a:p>
            <a:endParaRPr lang="en-US" sz="5000" dirty="0"/>
          </a:p>
          <a:p>
            <a:r>
              <a:rPr lang="en-US" sz="5000" dirty="0"/>
              <a:t>Q5  What is 3c-2e </a:t>
            </a:r>
            <a:r>
              <a:rPr lang="en-US" sz="5000" dirty="0" err="1"/>
              <a:t>bond?Why</a:t>
            </a:r>
            <a:r>
              <a:rPr lang="en-US" sz="5000" dirty="0"/>
              <a:t> is it called banana bond?</a:t>
            </a:r>
          </a:p>
          <a:p>
            <a:pPr marL="0" indent="0">
              <a:buNone/>
            </a:pPr>
            <a:r>
              <a:rPr lang="en-US" sz="5000" dirty="0"/>
              <a:t>NEXT TOPIC : BORON FAMILY (PART II)</a:t>
            </a:r>
          </a:p>
          <a:p>
            <a:endParaRPr lang="en-US" sz="5000" dirty="0"/>
          </a:p>
          <a:p>
            <a:pPr marL="0" indent="0">
              <a:buNone/>
            </a:pPr>
            <a:endParaRPr lang="en-US" sz="5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2F53-2E0D-406E-A6A2-4B53EE074BC6}" type="datetime1">
              <a:rPr lang="en-US" smtClean="0"/>
              <a:t>7/16/2022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CHEMISTRY  SGGSJ G.C PAONTA SAHIB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</TotalTime>
  <Words>1462</Words>
  <Application>Microsoft Office PowerPoint</Application>
  <PresentationFormat>On-screen Show (4:3)</PresentationFormat>
  <Paragraphs>197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BSc II CHEM DSE 202 </vt:lpstr>
      <vt:lpstr>Topics covered</vt:lpstr>
      <vt:lpstr>Hydrides of boron</vt:lpstr>
      <vt:lpstr>DIBORANE (B2H6)</vt:lpstr>
      <vt:lpstr>STRUCTURE AND BONDING IN DIBORANE</vt:lpstr>
      <vt:lpstr>Structure of diborane</vt:lpstr>
      <vt:lpstr>Structure </vt:lpstr>
      <vt:lpstr>Preparation of DIBORANE</vt:lpstr>
      <vt:lpstr>Properties of diborane</vt:lpstr>
      <vt:lpstr>Reactions of diborane with ammonia</vt:lpstr>
      <vt:lpstr>Reactions of diborane</vt:lpstr>
      <vt:lpstr>REACTIONS OF DIBORANE</vt:lpstr>
      <vt:lpstr>BORAZINE</vt:lpstr>
      <vt:lpstr>Preparation of Borazine</vt:lpstr>
      <vt:lpstr>Structure of borazine</vt:lpstr>
      <vt:lpstr>PROPERTIES OF BORAZINE</vt:lpstr>
      <vt:lpstr>Analogues of cyclohexane,Naphthalene and Biphenyl</vt:lpstr>
      <vt:lpstr>OXYACID OF BORON(BORIC ACID)</vt:lpstr>
      <vt:lpstr>Properties of boric acid</vt:lpstr>
      <vt:lpstr>In presence of glycerol ,sharp end point given by boric acid </vt:lpstr>
      <vt:lpstr>Properties of Boric Acid</vt:lpstr>
      <vt:lpstr>STRUCTURE OF BORIC ACID</vt:lpstr>
      <vt:lpstr>2D STRUCTURE OF BORIC ACID</vt:lpstr>
      <vt:lpstr>Kindly try to write answers to following 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B CHEM DSE 202</dc:title>
  <dc:creator>admin</dc:creator>
  <cp:lastModifiedBy>amitajoshi1231@outlook.com</cp:lastModifiedBy>
  <cp:revision>94</cp:revision>
  <dcterms:created xsi:type="dcterms:W3CDTF">2020-09-20T15:55:21Z</dcterms:created>
  <dcterms:modified xsi:type="dcterms:W3CDTF">2022-07-16T07:56:22Z</dcterms:modified>
</cp:coreProperties>
</file>